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779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673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0139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13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551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2269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866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031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145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192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20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7721D-C09F-4D5B-98C8-9EAADC9A428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3D414-295E-4938-8AED-2E1507D65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439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85668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Architectural Composition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en-US" b="1" dirty="0" smtClean="0"/>
              <a:t>and </a:t>
            </a:r>
            <a:r>
              <a:rPr lang="en-US" b="1" dirty="0"/>
              <a:t>Zeitgeist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0923" y="3602038"/>
            <a:ext cx="10081845" cy="1655762"/>
          </a:xfrm>
        </p:spPr>
        <p:txBody>
          <a:bodyPr>
            <a:normAutofit/>
          </a:bodyPr>
          <a:lstStyle/>
          <a:p>
            <a:r>
              <a:rPr lang="en-US" b="1" dirty="0"/>
              <a:t>Armen S. </a:t>
            </a:r>
            <a:r>
              <a:rPr lang="en-US" b="1" dirty="0" err="1"/>
              <a:t>Sardarov</a:t>
            </a:r>
            <a:r>
              <a:rPr lang="en-US" b="1" dirty="0"/>
              <a:t> </a:t>
            </a:r>
            <a:endParaRPr lang="ru-RU" b="1" dirty="0" smtClean="0"/>
          </a:p>
          <a:p>
            <a:pPr>
              <a:spcBef>
                <a:spcPts val="0"/>
              </a:spcBef>
            </a:pPr>
            <a:endParaRPr lang="en-US" dirty="0" smtClean="0"/>
          </a:p>
          <a:p>
            <a:pPr>
              <a:spcBef>
                <a:spcPts val="0"/>
              </a:spcBef>
            </a:pPr>
            <a:r>
              <a:rPr lang="en-US" dirty="0" smtClean="0"/>
              <a:t>Doctor </a:t>
            </a:r>
            <a:r>
              <a:rPr lang="en-US" dirty="0"/>
              <a:t>of Architecture, Professor, </a:t>
            </a:r>
            <a:endParaRPr lang="en-US" dirty="0" smtClean="0"/>
          </a:p>
          <a:p>
            <a:pPr>
              <a:spcBef>
                <a:spcPts val="0"/>
              </a:spcBef>
            </a:pPr>
            <a:r>
              <a:rPr lang="en-US" dirty="0" err="1" smtClean="0"/>
              <a:t>Dekan</a:t>
            </a:r>
            <a:r>
              <a:rPr lang="en-US" dirty="0" smtClean="0"/>
              <a:t> </a:t>
            </a:r>
            <a:r>
              <a:rPr lang="en-US" dirty="0"/>
              <a:t>of Architectural Faculty of Belarusian National Technical </a:t>
            </a:r>
            <a:r>
              <a:rPr lang="en-US" dirty="0" smtClean="0"/>
              <a:t>University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8246" y="5931877"/>
            <a:ext cx="112893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002060"/>
                </a:solidFill>
              </a:rPr>
              <a:t>The </a:t>
            </a:r>
            <a:r>
              <a:rPr lang="en-US" sz="1600" dirty="0">
                <a:solidFill>
                  <a:srgbClr val="002060"/>
                </a:solidFill>
              </a:rPr>
              <a:t>3</a:t>
            </a:r>
            <a:r>
              <a:rPr lang="en-US" sz="1600" b="1" baseline="30000" dirty="0">
                <a:solidFill>
                  <a:srgbClr val="002060"/>
                </a:solidFill>
              </a:rPr>
              <a:t>rd</a:t>
            </a:r>
            <a:r>
              <a:rPr lang="en-US" sz="1600" dirty="0">
                <a:solidFill>
                  <a:srgbClr val="002060"/>
                </a:solidFill>
              </a:rPr>
              <a:t> international </a:t>
            </a:r>
            <a:r>
              <a:rPr lang="en-US" sz="1600" dirty="0" smtClean="0">
                <a:solidFill>
                  <a:srgbClr val="002060"/>
                </a:solidFill>
              </a:rPr>
              <a:t>conference </a:t>
            </a:r>
            <a:r>
              <a:rPr lang="en-US" sz="1600" b="1" dirty="0" smtClean="0">
                <a:solidFill>
                  <a:srgbClr val="002060"/>
                </a:solidFill>
              </a:rPr>
              <a:t>«</a:t>
            </a:r>
            <a:r>
              <a:rPr lang="en-US" sz="1600" b="1" dirty="0">
                <a:solidFill>
                  <a:srgbClr val="002060"/>
                </a:solidFill>
              </a:rPr>
              <a:t>ARCHITECTURE: HERITAGE, TRADITIONS AND INNOVATIONS»</a:t>
            </a:r>
            <a:endParaRPr lang="ru-RU" sz="1600" dirty="0">
              <a:solidFill>
                <a:srgbClr val="002060"/>
              </a:solidFill>
            </a:endParaRPr>
          </a:p>
          <a:p>
            <a:pPr algn="ctr"/>
            <a:r>
              <a:rPr lang="en-US" sz="1600" b="1" dirty="0" smtClean="0">
                <a:solidFill>
                  <a:srgbClr val="002060"/>
                </a:solidFill>
              </a:rPr>
              <a:t>February </a:t>
            </a:r>
            <a:r>
              <a:rPr lang="en-US" sz="1600" b="1" dirty="0">
                <a:solidFill>
                  <a:srgbClr val="002060"/>
                </a:solidFill>
              </a:rPr>
              <a:t>25-26, 2021 (Moscow)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007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/>
              <a:t>Time spirit – Zeitgeist </a:t>
            </a:r>
            <a:r>
              <a:rPr lang="en-US" sz="3600" dirty="0" smtClean="0"/>
              <a:t>as </a:t>
            </a:r>
            <a:r>
              <a:rPr lang="en-US" sz="3600" dirty="0"/>
              <a:t>it was called by the great Goethe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What impact does it have on the life of people on the whole, including material and spatial environment of human life-sustaining activity?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What is arranged by architecture in this environment and therefore, does architecture feel and reflect time spirit to the full?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6866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0260"/>
          </a:xfrm>
        </p:spPr>
        <p:txBody>
          <a:bodyPr>
            <a:normAutofit/>
          </a:bodyPr>
          <a:lstStyle/>
          <a:p>
            <a:pPr algn="ctr"/>
            <a:r>
              <a:rPr lang="en-US" sz="3600" i="1" dirty="0"/>
              <a:t>Ancient buildings with used architectural </a:t>
            </a:r>
            <a:r>
              <a:rPr lang="en-US" sz="3600" i="1" dirty="0" smtClean="0"/>
              <a:t>composition</a:t>
            </a:r>
            <a:endParaRPr lang="ru-RU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92308" y="1465386"/>
            <a:ext cx="2231714" cy="33350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7080" y="1465387"/>
            <a:ext cx="7096349" cy="33350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60078" y="5058390"/>
            <a:ext cx="2643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Gobokli-Tepe</a:t>
            </a:r>
            <a:r>
              <a:rPr lang="en-US" i="1" dirty="0" smtClean="0"/>
              <a:t>. </a:t>
            </a:r>
            <a:r>
              <a:rPr lang="en-US" i="1" dirty="0" err="1" smtClean="0"/>
              <a:t>Turcey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792308" y="5058390"/>
            <a:ext cx="2368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/>
              <a:t>Parthenon. Greece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7528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02323" y="1403595"/>
            <a:ext cx="10515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Plutarch: “</a:t>
            </a:r>
            <a:r>
              <a:rPr lang="en-US" sz="2400" dirty="0" err="1" smtClean="0"/>
              <a:t>Phalet</a:t>
            </a:r>
            <a:r>
              <a:rPr lang="en-US" sz="2400" dirty="0" smtClean="0"/>
              <a:t> did the same as the best legislators. His songs advocated for obedience and conformity through melodies and rhythms which contain some organized order” [Vitae </a:t>
            </a:r>
            <a:r>
              <a:rPr lang="en-US" sz="2400" dirty="0" err="1" smtClean="0"/>
              <a:t>parallelae</a:t>
            </a:r>
            <a:r>
              <a:rPr lang="en-US" sz="2400" dirty="0" smtClean="0"/>
              <a:t>, Lycurgus]. </a:t>
            </a:r>
          </a:p>
          <a:p>
            <a:r>
              <a:rPr lang="en-US" sz="2400" dirty="0" smtClean="0"/>
              <a:t>Moreover, it was believed that “discordant and wrong sounds can cause disintegration of the state” [</a:t>
            </a:r>
            <a:r>
              <a:rPr lang="en-US" sz="2400" dirty="0" err="1" smtClean="0"/>
              <a:t>Ib</a:t>
            </a:r>
            <a:r>
              <a:rPr lang="en-US" sz="2400" dirty="0" smtClean="0"/>
              <a:t>, </a:t>
            </a:r>
            <a:r>
              <a:rPr lang="en-US" sz="2400" dirty="0" err="1" smtClean="0"/>
              <a:t>Agidius</a:t>
            </a:r>
            <a:r>
              <a:rPr lang="en-US" sz="2400" dirty="0" smtClean="0"/>
              <a:t>]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44974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65731"/>
            <a:ext cx="10515600" cy="1018198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/>
              <a:t>Epochs of changes in the history of architecture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38052"/>
            <a:ext cx="10515600" cy="43513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2129806"/>
            <a:ext cx="10515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In architecture as well as in other spheres of life, “order”, “system”, “balance”, “regular recurrence” become important principles and even embody “higher forces” which govern people. </a:t>
            </a:r>
          </a:p>
          <a:p>
            <a:endParaRPr lang="en-US" sz="2800" dirty="0" smtClean="0"/>
          </a:p>
          <a:p>
            <a:pPr algn="ctr"/>
            <a:r>
              <a:rPr lang="en-US" sz="2800" dirty="0" smtClean="0"/>
              <a:t>Compositional elements acquire importance in the functioning </a:t>
            </a:r>
          </a:p>
          <a:p>
            <a:pPr algn="ctr"/>
            <a:r>
              <a:rPr lang="en-US" sz="2800" dirty="0" smtClean="0"/>
              <a:t>of the system:</a:t>
            </a:r>
          </a:p>
          <a:p>
            <a:r>
              <a:rPr lang="en-US" sz="3200" dirty="0" smtClean="0">
                <a:solidFill>
                  <a:schemeClr val="accent5">
                    <a:lumMod val="75000"/>
                  </a:schemeClr>
                </a:solidFill>
              </a:rPr>
              <a:t>LIFE OUTLOOK - WORLD PERCEPTION – INDIVIDUAL – SOCIETY. 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1563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18906"/>
          </a:xfrm>
        </p:spPr>
        <p:txBody>
          <a:bodyPr/>
          <a:lstStyle/>
          <a:p>
            <a:pPr algn="ctr"/>
            <a:r>
              <a:rPr lang="en-US" dirty="0"/>
              <a:t>Ideas of XX – XXI centuries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015" y="1184032"/>
            <a:ext cx="5364979" cy="37772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3179" y="1184032"/>
            <a:ext cx="5441806" cy="377725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7015" y="5380892"/>
            <a:ext cx="11097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Buildings in Constructivism style. Minsk. Belarus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5440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97215" y="1151138"/>
            <a:ext cx="8586556" cy="30926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151138"/>
            <a:ext cx="3468580" cy="309261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6831" y="4548554"/>
            <a:ext cx="10410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Work of architect </a:t>
            </a:r>
            <a:r>
              <a:rPr lang="en-US" i="1" dirty="0" err="1"/>
              <a:t>Langbard</a:t>
            </a:r>
            <a:r>
              <a:rPr lang="en-US" i="1" dirty="0"/>
              <a:t> “Government House”. Minsk. Belarus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2309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42307" y="738898"/>
            <a:ext cx="5849693" cy="40795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38898"/>
            <a:ext cx="5960325" cy="40795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0091" y="5029200"/>
            <a:ext cx="109019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Classic ideas in XX century. Minsk. Belarus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0116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784" y="435463"/>
            <a:ext cx="9656431" cy="46324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55983" y="5253082"/>
            <a:ext cx="7280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Neo-classic idea in XXI century. Minsk. Belarus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5268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2742" y="365125"/>
            <a:ext cx="2777937" cy="4629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3" y="365125"/>
            <a:ext cx="4567114" cy="46298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1834" y="365125"/>
            <a:ext cx="4410166" cy="46298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6062" y="5310554"/>
            <a:ext cx="8968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Non – balanced architecture of XXI century. Minsk. Belarus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766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50985"/>
            <a:ext cx="10515600" cy="586156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Conclusion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1371602"/>
            <a:ext cx="105156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XXI century with its reevaluation, life outlook and world perception created “spiritual microclimate” for the appearance of new architecture. </a:t>
            </a:r>
            <a:endParaRPr lang="ru-RU" sz="2800" dirty="0" smtClean="0"/>
          </a:p>
          <a:p>
            <a:pPr algn="ctr"/>
            <a:r>
              <a:rPr lang="en-US" sz="2800" dirty="0" smtClean="0"/>
              <a:t>Stability and steady rhythm became irrelevant. </a:t>
            </a:r>
            <a:endParaRPr lang="ru-RU" sz="2800" dirty="0" smtClean="0"/>
          </a:p>
          <a:p>
            <a:pPr algn="ctr"/>
            <a:r>
              <a:rPr lang="en-US" sz="2800" dirty="0" smtClean="0"/>
              <a:t>The rhythm of window aperture is broken. </a:t>
            </a:r>
            <a:endParaRPr lang="ru-RU" sz="2800" dirty="0" smtClean="0"/>
          </a:p>
          <a:p>
            <a:pPr algn="ctr"/>
            <a:r>
              <a:rPr lang="en-US" sz="2800" dirty="0" smtClean="0"/>
              <a:t>Composition of structures loses their balance and creates dynamic tension. </a:t>
            </a:r>
            <a:endParaRPr lang="ru-RU" sz="2800" dirty="0" smtClean="0"/>
          </a:p>
          <a:p>
            <a:pPr algn="ctr"/>
            <a:r>
              <a:rPr lang="en-US" sz="2800" dirty="0" smtClean="0"/>
              <a:t>Therefore, by means of symbolic compositional and artistic language architecture once again expresses world perception of its epoch, thus embodying Zeitgeist.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8203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364</Words>
  <Application>Microsoft Office PowerPoint</Application>
  <PresentationFormat>Широкоэкранный</PresentationFormat>
  <Paragraphs>35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Architectural Composition  and Zeitgeist</vt:lpstr>
      <vt:lpstr>Time spirit – Zeitgeist as it was called by the great Goethe</vt:lpstr>
      <vt:lpstr>Ancient buildings with used architectural composition</vt:lpstr>
      <vt:lpstr>Презентация PowerPoint</vt:lpstr>
      <vt:lpstr>Epochs of changes in the history of architecture </vt:lpstr>
      <vt:lpstr>Ideas of XX – XXI centuries</vt:lpstr>
      <vt:lpstr>Презентация PowerPoint</vt:lpstr>
      <vt:lpstr>Презентация PowerPoint</vt:lpstr>
      <vt:lpstr>Презентация PowerPoint</vt:lpstr>
      <vt:lpstr>Презентация PowerPoint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Architectural Composition  and Zeitgeist</dc:title>
  <dc:creator>User</dc:creator>
  <cp:lastModifiedBy>User</cp:lastModifiedBy>
  <cp:revision>5</cp:revision>
  <dcterms:created xsi:type="dcterms:W3CDTF">2021-11-11T16:25:16Z</dcterms:created>
  <dcterms:modified xsi:type="dcterms:W3CDTF">2021-11-11T17:10:34Z</dcterms:modified>
</cp:coreProperties>
</file>