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54" r:id="rId5"/>
    <p:sldId id="355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E3565F-1BE8-4CC0-A2FE-AF4BCF27D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E0E58BB-0FC5-42D8-857F-9AA6CE3B5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F1940B-650F-4392-B308-004E85924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AE4C83-28BA-40A4-9DA8-303C26714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B7E319-89AA-4D98-AEF6-B04FCB78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235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B14618-12D0-4D8F-9146-FD7666520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82B436-DA65-46A2-834D-B34FEA82C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BA1A5A-E95E-431C-8187-7D000BFD0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1E931B-7F3F-41C8-9E5C-032153B3B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D32F65-D09A-4B15-88F4-CFA941E4E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953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F0037-5F46-4337-BB3D-F364D5E22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B47E1A2-7D14-439B-B772-E7A44CDC5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078FB6-A674-4556-BFDA-7BB14557B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BCB0FD-7155-4EEB-8E7F-96B85001E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5E9529-7C78-4349-A906-DCFBD2788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11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6275B9-1213-4DCF-AC85-7677411F4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D615FD-8C86-4924-8B7F-05EAE5B405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72F7BE4-8770-4F4A-80D0-9E3128569F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8022B4-F40A-4358-88CF-46E751F44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EE1A91-99CA-477E-8F74-64516414A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6C8DF56-7AB3-4C16-B58C-0796F43EC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063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4E708F-77FB-4E3E-8736-EF7EFE87E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E3F998-0F15-4A62-A90F-6F16FD58E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346DE4-FDD4-4B5B-BBB0-1F6DF9D9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0C0BA8B-C735-4A59-8B90-A8478F3902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22BDECD-7409-4322-A60D-9FA13B9CC9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1C8C2A9-A254-4AB6-B472-95374E332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AA8FB6B-A208-4959-8412-738509931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5F7883A-B1C5-4036-819E-E64BC012B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763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834036-294C-430C-B705-D3CA715B9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B1A5965-2BB2-45CC-A355-7B29B501D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876E86-DE3B-40C6-9E96-6D99D376B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D0A8842-F7A9-4D4C-A3C0-9B2C017BD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459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A818562-CF6B-491B-8F94-B4B4CA61F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C31C5E6-C59F-4680-908C-31BDBEC11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58CC427-1D22-4AD9-83F3-2DDAB23AA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292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E48D86-0F88-40B3-8C8A-F901B9F7A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FBC26A-9607-483B-9C37-ECE135C3A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4A78568-49D9-42E5-86E6-B218258FE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78B38F-05EB-43FC-B177-0068FD866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5F6D3C-03E9-427F-BF21-B9AA47171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D7EC60-6A3C-47B8-A6DC-1A8A76274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5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82A09A-E987-447E-B06C-E6E496031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DDDE341-1800-464A-8D8B-90E7BD7FE4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9ABCDF7-6951-46B4-A18A-8E0B6B68E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1DAF8DF-FB6A-4D90-A573-978E06C5A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619481-5BE4-4A31-B85F-9B689F4AA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EDAC55-E173-487F-9747-F301B28BF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387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D949A9-4790-41DB-8002-B265F150A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519FAF0-3CD6-41A7-9FDB-B29F525CF5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CAFC7E-3430-4514-9E76-F6E1462FE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267FF3-7119-4695-AAA8-8A2E56070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8E5224-A005-45C5-BD89-E9154F70A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510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4B8F88A-6BB2-4760-A03F-DD881DC51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E1B2A9E-4C4D-48F5-A11E-BFBB02FBE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0316BD-CB01-4D1C-849C-CD9800A96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857798-35B9-486D-96E3-CCEF09B71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609F0F-4C51-4653-887A-CB2255395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306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4B41D-1077-47CB-8A22-DB87D627F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D3FE1A-2204-4FF7-921F-A214BFC6FE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AE1605-4546-4C3B-B9B7-E89E63209B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36978-95F4-4786-B445-F72B4A920551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DB293B-F278-42BC-9F62-52C3683AB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12C66-D0BD-409B-8807-CA6C91557F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56116-A244-434C-96B3-591D5C109D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065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1A978B9-A26F-4BE5-BD1F-5BC66025F86C}"/>
              </a:ext>
            </a:extLst>
          </p:cNvPr>
          <p:cNvSpPr txBox="1"/>
          <p:nvPr/>
        </p:nvSpPr>
        <p:spPr>
          <a:xfrm>
            <a:off x="5879892" y="977153"/>
            <a:ext cx="6093500" cy="5203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2400" b="1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The humanistic ideal city: considerations on the evolution of patterns from 1422 to late 16</a:t>
            </a:r>
            <a:r>
              <a:rPr lang="en-US" sz="2400" b="1" baseline="300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th</a:t>
            </a:r>
            <a:r>
              <a:rPr lang="en-US" sz="2400" b="1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century</a:t>
            </a:r>
            <a:endParaRPr lang="ru-RU" sz="24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Andrea </a:t>
            </a:r>
            <a:r>
              <a:rPr lang="en-US" sz="180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Spiriti</a:t>
            </a:r>
            <a:endParaRPr lang="ru-RU" sz="18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Department of Human Science, Innovation and Territory</a:t>
            </a:r>
            <a:endParaRPr lang="ru-RU" sz="18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University of </a:t>
            </a:r>
            <a:r>
              <a:rPr lang="en-US" sz="180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Insubria</a:t>
            </a:r>
            <a:endParaRPr lang="ru-RU" sz="18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Como-Varese, Italy</a:t>
            </a: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endParaRPr lang="en-US" sz="18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AHTI 2021 Moscow</a:t>
            </a:r>
          </a:p>
          <a:p>
            <a:pPr indent="450215" algn="r">
              <a:lnSpc>
                <a:spcPct val="120000"/>
              </a:lnSpc>
              <a:spcBef>
                <a:spcPts val="800"/>
              </a:spcBef>
              <a:tabLst>
                <a:tab pos="449580" algn="l"/>
                <a:tab pos="899160" algn="l"/>
                <a:tab pos="1348740" algn="l"/>
                <a:tab pos="1798320" algn="l"/>
                <a:tab pos="2247900" algn="l"/>
                <a:tab pos="2697480" algn="l"/>
                <a:tab pos="3147060" algn="l"/>
                <a:tab pos="3596640" algn="l"/>
                <a:tab pos="4046220" algn="l"/>
                <a:tab pos="4495800" algn="l"/>
                <a:tab pos="4945380" algn="l"/>
                <a:tab pos="5394960" algn="l"/>
                <a:tab pos="5844540" algn="l"/>
              </a:tabLst>
            </a:pPr>
            <a:r>
              <a:rPr lang="en-US" sz="18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March, 10-11</a:t>
            </a:r>
            <a:endParaRPr lang="ru-RU" sz="180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7" name="Рисунок 6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1335C5F5-1302-4C8A-A8D9-5F204809C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0276"/>
            <a:ext cx="5879892" cy="517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82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8B49E0-382B-4ACA-85C4-6F5F57BAF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96" y="-18000"/>
            <a:ext cx="4572000" cy="689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351638-559F-4D23-B7BD-D9F308EFD706}"/>
              </a:ext>
            </a:extLst>
          </p:cNvPr>
          <p:cNvSpPr txBox="1"/>
          <p:nvPr/>
        </p:nvSpPr>
        <p:spPr>
          <a:xfrm>
            <a:off x="6098500" y="3059668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Catiglione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Olona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Italy, 15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th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c.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858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61F747-5B8E-4652-9D84-EAC3D6F24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758"/>
            <a:ext cx="12192000" cy="41524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4C4415-3535-4A73-A5FC-EEA61495A6E4}"/>
              </a:ext>
            </a:extLst>
          </p:cNvPr>
          <p:cNvSpPr txBox="1"/>
          <p:nvPr/>
        </p:nvSpPr>
        <p:spPr>
          <a:xfrm>
            <a:off x="2686987" y="5024415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Pienza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(former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Corsignano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), Italy, 1459-1464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01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pienza\pnz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87851"/>
            <a:ext cx="9144000" cy="472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B7BDD7-C14F-446C-91F8-0F2CF3C64390}"/>
              </a:ext>
            </a:extLst>
          </p:cNvPr>
          <p:cNvSpPr txBox="1"/>
          <p:nvPr/>
        </p:nvSpPr>
        <p:spPr>
          <a:xfrm>
            <a:off x="3049250" y="5870149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Pienza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(former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Corsignano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), Italy, 1459-1464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404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pienza\pnz10 (10).jpg">
            <a:extLst>
              <a:ext uri="{FF2B5EF4-FFF2-40B4-BE49-F238E27FC236}">
                <a16:creationId xmlns:a16="http://schemas.microsoft.com/office/drawing/2014/main" id="{1FFD4AD5-B3B0-4F53-A6E1-D86D1FDC9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4205"/>
            <a:ext cx="6399792" cy="383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9149CE-7300-4F76-A066-FEDDEFF684FB}"/>
              </a:ext>
            </a:extLst>
          </p:cNvPr>
          <p:cNvSpPr txBox="1"/>
          <p:nvPr/>
        </p:nvSpPr>
        <p:spPr>
          <a:xfrm>
            <a:off x="1926115" y="5886062"/>
            <a:ext cx="8339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Church and Palazzo Piccolomini. Pienza.</a:t>
            </a:r>
          </a:p>
          <a:p>
            <a:pPr algn="ctr"/>
            <a:r>
              <a:rPr lang="it-IT" b="1" dirty="0"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Bernardo Rossellino 1459-1462</a:t>
            </a:r>
            <a:endParaRPr lang="ru-RU" b="1" dirty="0">
              <a:latin typeface="Arial" panose="020B0604020202020204" pitchFamily="34" charset="0"/>
              <a:ea typeface="Verdana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:\pienza\pnz31 (7)..jpg">
            <a:extLst>
              <a:ext uri="{FF2B5EF4-FFF2-40B4-BE49-F238E27FC236}">
                <a16:creationId xmlns:a16="http://schemas.microsoft.com/office/drawing/2014/main" id="{10C77B15-835E-446A-8061-52E23DAF3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564" y="1399340"/>
            <a:ext cx="5431436" cy="383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77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F4B9D46A-1CE9-41B3-9D7A-EDB74A953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334" y="0"/>
            <a:ext cx="8342334" cy="54345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470BC3-62E4-4D55-8242-27119B507440}"/>
              </a:ext>
            </a:extLst>
          </p:cNvPr>
          <p:cNvSpPr txBox="1"/>
          <p:nvPr/>
        </p:nvSpPr>
        <p:spPr>
          <a:xfrm>
            <a:off x="3046751" y="5818895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Giulianova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Italy, etching, 16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th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c.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212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10D0428-7C22-4473-8C97-538F807F0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77" y="119921"/>
            <a:ext cx="10598046" cy="51494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D351F5-5711-4142-9AAA-6ACE5EC73C64}"/>
              </a:ext>
            </a:extLst>
          </p:cNvPr>
          <p:cNvSpPr txBox="1"/>
          <p:nvPr/>
        </p:nvSpPr>
        <p:spPr>
          <a:xfrm>
            <a:off x="3166672" y="5758933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Cortemaggiore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, Italy, 1479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01056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8DDB5E2-23DB-4068-A4BD-48A19FE25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666" y="134911"/>
            <a:ext cx="8804667" cy="525557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342248-8518-4D82-80AF-CF49D6D533B5}"/>
              </a:ext>
            </a:extLst>
          </p:cNvPr>
          <p:cNvSpPr txBox="1"/>
          <p:nvPr/>
        </p:nvSpPr>
        <p:spPr>
          <a:xfrm>
            <a:off x="3256613" y="5668992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Carpi, Italy, 15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16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cc.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788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D15CC0-8B3D-458B-9D26-13366DC6A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3196"/>
            <a:ext cx="6275198" cy="4103557"/>
          </a:xfrm>
          <a:prstGeom prst="rect">
            <a:avLst/>
          </a:prstGeom>
        </p:spPr>
      </p:pic>
      <p:pic>
        <p:nvPicPr>
          <p:cNvPr id="7" name="Рисунок 6" descr="Изображение выглядит как здание, внешний, трава, гора&#10;&#10;Автоматически созданное описание">
            <a:extLst>
              <a:ext uri="{FF2B5EF4-FFF2-40B4-BE49-F238E27FC236}">
                <a16:creationId xmlns:a16="http://schemas.microsoft.com/office/drawing/2014/main" id="{DB43505A-B0CD-4F5C-803D-ABA224282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590" y="843197"/>
            <a:ext cx="5471409" cy="41035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1A6F32-AB52-46DA-8589-456F595905A0}"/>
              </a:ext>
            </a:extLst>
          </p:cNvPr>
          <p:cNvSpPr txBox="1"/>
          <p:nvPr/>
        </p:nvSpPr>
        <p:spPr>
          <a:xfrm>
            <a:off x="181698" y="5339209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Ferrandina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557563-45D6-41E4-89AB-2702AF0507C1}"/>
              </a:ext>
            </a:extLst>
          </p:cNvPr>
          <p:cNvSpPr txBox="1"/>
          <p:nvPr/>
        </p:nvSpPr>
        <p:spPr>
          <a:xfrm>
            <a:off x="6720590" y="5339209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Acaya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, Italy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06713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боевая машина, сельскохозяйственная машина&#10;&#10;Автоматически созданное описание">
            <a:extLst>
              <a:ext uri="{FF2B5EF4-FFF2-40B4-BE49-F238E27FC236}">
                <a16:creationId xmlns:a16="http://schemas.microsoft.com/office/drawing/2014/main" id="{680247AB-7A88-405A-B157-2B5D2BD44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8" y="0"/>
            <a:ext cx="8721183" cy="5808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E44308-C894-44DE-B47E-64858423E03C}"/>
              </a:ext>
            </a:extLst>
          </p:cNvPr>
          <p:cNvSpPr txBox="1"/>
          <p:nvPr/>
        </p:nvSpPr>
        <p:spPr>
          <a:xfrm>
            <a:off x="3196652" y="6088717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Sabbionetta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Italy, project 1554, built since 1556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296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небо, внешний, вода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F2FC00B3-B4EB-4142-92AB-3A697C8B7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195" y="0"/>
            <a:ext cx="8111609" cy="54129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E4129C-1F4D-4E49-BE0B-34FB71A60C07}"/>
              </a:ext>
            </a:extLst>
          </p:cNvPr>
          <p:cNvSpPr txBox="1"/>
          <p:nvPr/>
        </p:nvSpPr>
        <p:spPr>
          <a:xfrm>
            <a:off x="3211643" y="5654002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La Valletta, Malta, 1566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34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многоквартирный дом&#10;&#10;Автоматически созданное описание">
            <a:extLst>
              <a:ext uri="{FF2B5EF4-FFF2-40B4-BE49-F238E27FC236}">
                <a16:creationId xmlns:a16="http://schemas.microsoft.com/office/drawing/2014/main" id="{B79FC213-C109-4069-8C54-5A643C281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738" y="0"/>
            <a:ext cx="6820524" cy="58403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ABE985-F368-4754-8E13-75D5528AFD49}"/>
              </a:ext>
            </a:extLst>
          </p:cNvPr>
          <p:cNvSpPr txBox="1"/>
          <p:nvPr/>
        </p:nvSpPr>
        <p:spPr>
          <a:xfrm>
            <a:off x="3049250" y="6073727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Loano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Italy, 1575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961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EF09D99F-279E-4092-9633-CFB3AD6CB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902" y="0"/>
            <a:ext cx="6464196" cy="56845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B77C25-DEB1-40CC-93D2-E7CECF1BF9A8}"/>
              </a:ext>
            </a:extLst>
          </p:cNvPr>
          <p:cNvSpPr txBox="1"/>
          <p:nvPr/>
        </p:nvSpPr>
        <p:spPr>
          <a:xfrm>
            <a:off x="3049250" y="5968795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Palmanova</a:t>
            </a:r>
            <a:r>
              <a:rPr lang="en-US" sz="1800" b="1" dirty="0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Italy, 1593, project by Giulio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Savorgnan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2491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135</Words>
  <Application>Microsoft Office PowerPoint</Application>
  <PresentationFormat>Широкоэкранный</PresentationFormat>
  <Paragraphs>23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anna vyazemtseva</dc:creator>
  <cp:lastModifiedBy>anna vyazemtseva</cp:lastModifiedBy>
  <cp:revision>3</cp:revision>
  <dcterms:created xsi:type="dcterms:W3CDTF">2021-11-15T11:39:07Z</dcterms:created>
  <dcterms:modified xsi:type="dcterms:W3CDTF">2021-11-15T12:16:02Z</dcterms:modified>
</cp:coreProperties>
</file>