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4" r:id="rId4"/>
    <p:sldId id="268" r:id="rId5"/>
    <p:sldId id="257" r:id="rId6"/>
    <p:sldId id="263" r:id="rId7"/>
    <p:sldId id="258" r:id="rId8"/>
    <p:sldId id="265" r:id="rId9"/>
    <p:sldId id="260" r:id="rId10"/>
    <p:sldId id="271" r:id="rId11"/>
    <p:sldId id="261" r:id="rId12"/>
    <p:sldId id="266" r:id="rId13"/>
    <p:sldId id="262" r:id="rId14"/>
    <p:sldId id="269" r:id="rId15"/>
    <p:sldId id="267" r:id="rId1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ru-RU" altLang="ja-JP" smtClean="0"/>
              <a:t>Образец подзаголовка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196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343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78263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7617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2250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7569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6749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947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473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983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8402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EE10D-717F-4B55-BBD2-6BACC4C853E6}" type="datetimeFigureOut">
              <a:rPr kumimoji="1" lang="ja-JP" altLang="en-US" smtClean="0"/>
              <a:t>2021/11/15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8F7D-83B4-4B5C-A896-8994CBDE19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467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jpe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jpeg"/><Relationship Id="rId5" Type="http://schemas.openxmlformats.org/officeDocument/2006/relationships/image" Target="../media/image33.png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2961" y="1498917"/>
            <a:ext cx="10358845" cy="3882980"/>
          </a:xfrm>
        </p:spPr>
        <p:txBody>
          <a:bodyPr>
            <a:normAutofit/>
          </a:bodyPr>
          <a:lstStyle/>
          <a:p>
            <a:r>
              <a:rPr lang="en-GB" altLang="ja-JP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roofing of Ukrainian wooden church in the context of world wooden temples space </a:t>
            </a:r>
            <a:r>
              <a:rPr lang="en-GB" altLang="ja-JP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</a:p>
          <a:p>
            <a:endParaRPr lang="ja-JP" altLang="ja-JP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ja-JP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Galyna </a:t>
            </a:r>
            <a:r>
              <a:rPr lang="en-US" altLang="ja-JP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Shevtsova</a:t>
            </a:r>
            <a:r>
              <a:rPr lang="en-US" altLang="ja-JP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ja-JP" altLang="ja-JP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ja-JP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 </a:t>
            </a:r>
            <a:r>
              <a:rPr lang="en-US" altLang="ja-JP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Andropova</a:t>
            </a:r>
            <a:endParaRPr kumimoji="1" lang="ja-JP" alt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371" y="3390559"/>
            <a:ext cx="1299309" cy="190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79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2022348"/>
            <a:ext cx="3101118" cy="35366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502" y="1045030"/>
            <a:ext cx="2886534" cy="45429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54631" y="5152566"/>
            <a:ext cx="435429" cy="537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uk-UA" altLang="ja-JP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kumimoji="1" lang="ja-JP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52459" y="5196110"/>
            <a:ext cx="393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52184" y="300446"/>
            <a:ext cx="54617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examples of Ukrainian log church space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  <a:r>
              <a:rPr lang="ru-RU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cruciform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with one central tower,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three partial panning with three towers.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69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264" y="495342"/>
            <a:ext cx="4856574" cy="32377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3" t="6095" r="6148" b="28191"/>
          <a:stretch/>
        </p:blipFill>
        <p:spPr>
          <a:xfrm>
            <a:off x="1267097" y="495342"/>
            <a:ext cx="4663440" cy="32113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047" y="3772092"/>
            <a:ext cx="4839791" cy="29572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097" y="3815784"/>
            <a:ext cx="4663440" cy="29135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83256" y="86976"/>
            <a:ext cx="7325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Ukrainian wooden churches of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Vorokhta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Kysorychi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Drohobych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Matkiv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961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302" y="261255"/>
            <a:ext cx="4267199" cy="64007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545" y="261255"/>
            <a:ext cx="4218432" cy="633403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4022" y="261255"/>
            <a:ext cx="169225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 space</a:t>
            </a:r>
          </a:p>
          <a:p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Ukrainian</a:t>
            </a:r>
          </a:p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Wooden church.</a:t>
            </a:r>
          </a:p>
          <a:p>
            <a:endParaRPr lang="en-GB" altLang="ja-JP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Drohobych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Zarubintsi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churches</a:t>
            </a:r>
          </a:p>
          <a:p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29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28" y="335678"/>
            <a:ext cx="1198357" cy="11253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485" y="185281"/>
            <a:ext cx="1367971" cy="12757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8" y="1346676"/>
            <a:ext cx="1262743" cy="12880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89" y="1818540"/>
            <a:ext cx="1285876" cy="155474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07200" y="185281"/>
            <a:ext cx="45719" cy="403837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79597" y="3550590"/>
            <a:ext cx="11539977" cy="481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11128" y="376199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66278" y="3764216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83" y="910664"/>
            <a:ext cx="1449607" cy="163868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402" y="324169"/>
            <a:ext cx="1437566" cy="14688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532" y="1054372"/>
            <a:ext cx="1279297" cy="18727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349" y="139475"/>
            <a:ext cx="1084217" cy="176196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883" y="268923"/>
            <a:ext cx="1691291" cy="236585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98533" y="4855565"/>
            <a:ext cx="856516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types of Ukrainian wooden church’s log-towers space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constructions: </a:t>
            </a:r>
          </a:p>
          <a:p>
            <a:pPr algn="ctr"/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simple archaic initial types (from left to right):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raised longitudinal type, pyramidal type,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altLang="ja-JP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octagon-on-cube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type;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complicated novel types (from left to right):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 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altLang="ja-JP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zalom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tiered type, the mixt between </a:t>
            </a:r>
            <a:r>
              <a:rPr lang="en-GB" altLang="ja-JP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octagon-on-cube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GB" altLang="ja-JP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zalom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395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536" y="548238"/>
            <a:ext cx="10029743" cy="61921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51315" y="178504"/>
            <a:ext cx="6840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Beam-pillar and blockhouse wooden constructions spreading in Europe 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123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8968" y="545432"/>
            <a:ext cx="11486148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07705" y="224589"/>
            <a:ext cx="64167" cy="612808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657347" y="192505"/>
            <a:ext cx="64169" cy="616016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042737" y="224589"/>
            <a:ext cx="54286" cy="612808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68968" y="2342147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61185" y="5630852"/>
            <a:ext cx="11486148" cy="320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1855116" y="192505"/>
            <a:ext cx="0" cy="61601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3348" y="131545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3348" y="3528114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39398" y="37153"/>
            <a:ext cx="15504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compositional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184618" y="37153"/>
            <a:ext cx="13708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constructive </a:t>
            </a:r>
            <a:endParaRPr lang="en-US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3785" y="3544827"/>
            <a:ext cx="761649" cy="109663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23898" y="5646894"/>
            <a:ext cx="6474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Japanese and Chinese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pagodas,</a:t>
            </a:r>
            <a:r>
              <a:rPr lang="en-US" altLang="ja-JP" dirty="0">
                <a:solidFill>
                  <a:srgbClr val="000000"/>
                </a:solidFill>
                <a:latin typeface="Times New Roman" panose="02020603050405020304" pitchFamily="18" charset="0"/>
                <a:ea typeface="游明朝" panose="02020400000000000000" pitchFamily="18" charset="-128"/>
              </a:rPr>
              <a:t> </a:t>
            </a:r>
            <a:r>
              <a:rPr lang="en-US" altLang="ja-JP" dirty="0" smtClean="0">
                <a:solidFill>
                  <a:srgbClr val="000000"/>
                </a:solidFill>
                <a:latin typeface="Times New Roman" panose="02020603050405020304" pitchFamily="18" charset="0"/>
                <a:ea typeface="游明朝" panose="02020400000000000000" pitchFamily="18" charset="-128"/>
              </a:rPr>
              <a:t>sacral </a:t>
            </a:r>
            <a:r>
              <a:rPr lang="en-US" altLang="ja-JP" dirty="0">
                <a:solidFill>
                  <a:srgbClr val="000000"/>
                </a:solidFill>
                <a:latin typeface="Times New Roman" panose="02020603050405020304" pitchFamily="18" charset="0"/>
                <a:ea typeface="游明朝" panose="02020400000000000000" pitchFamily="18" charset="-128"/>
              </a:rPr>
              <a:t>towers of Myanmar and</a:t>
            </a:r>
            <a:r>
              <a:rPr lang="en-US" altLang="ja-JP" dirty="0">
                <a:latin typeface="Times New Roman" panose="02020603050405020304" pitchFamily="18" charset="0"/>
                <a:ea typeface="游明朝" panose="02020400000000000000" pitchFamily="18" charset="-128"/>
              </a:rPr>
              <a:t> Bali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83076" y="140432"/>
            <a:ext cx="4756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Far East and South-East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Asian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temple pavilions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0" r="29204"/>
          <a:stretch/>
        </p:blipFill>
        <p:spPr>
          <a:xfrm>
            <a:off x="5672247" y="3500420"/>
            <a:ext cx="1279306" cy="20490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745" y="764707"/>
            <a:ext cx="1726813" cy="15363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" t="6452" r="47195" b="68913"/>
          <a:stretch/>
        </p:blipFill>
        <p:spPr>
          <a:xfrm>
            <a:off x="3868744" y="665849"/>
            <a:ext cx="2917543" cy="16461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475" y="2381531"/>
            <a:ext cx="1605708" cy="31742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44" y="3524145"/>
            <a:ext cx="967942" cy="19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15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6252"/>
          <a:stretch/>
        </p:blipFill>
        <p:spPr>
          <a:xfrm>
            <a:off x="1476104" y="633378"/>
            <a:ext cx="4633016" cy="2901978"/>
          </a:xfrm>
          <a:prstGeom prst="rect">
            <a:avLst/>
          </a:prstGeom>
        </p:spPr>
      </p:pic>
      <p:pic>
        <p:nvPicPr>
          <p:cNvPr id="1026" name="Picture 2" descr="Bagaya Monastery (Bagaya Kyaung) in Amarapura, Myanmar (Burma)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3"/>
          <a:stretch/>
        </p:blipFill>
        <p:spPr bwMode="auto">
          <a:xfrm>
            <a:off x="1476103" y="3658215"/>
            <a:ext cx="4633016" cy="292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agaya Monastery (Bagaya Kyaung) in Amarapura, Myanmar (Burma)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1"/>
          <a:stretch/>
        </p:blipFill>
        <p:spPr bwMode="auto">
          <a:xfrm>
            <a:off x="6291731" y="633378"/>
            <a:ext cx="4614906" cy="291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agaya Monastery (Bagaya Kyaung) in Amarapura, Myanmar (Burma)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15"/>
          <a:stretch/>
        </p:blipFill>
        <p:spPr bwMode="auto">
          <a:xfrm>
            <a:off x="6291731" y="3658215"/>
            <a:ext cx="4540461" cy="285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7230" y="141187"/>
            <a:ext cx="6131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Wooden temples of Myanmar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altLang="ja-JP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Bagaya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Monastery at </a:t>
            </a:r>
            <a:r>
              <a:rPr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Amarapura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091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8968" y="545432"/>
            <a:ext cx="11486148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07705" y="224589"/>
            <a:ext cx="64169" cy="628850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657347" y="192505"/>
            <a:ext cx="64169" cy="616016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042737" y="224589"/>
            <a:ext cx="45719" cy="612808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68968" y="2342147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68968" y="4154905"/>
            <a:ext cx="11486148" cy="320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68968" y="5983708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1855116" y="192505"/>
            <a:ext cx="0" cy="61601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3348" y="131545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3348" y="2951748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7307" y="489284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39398" y="37153"/>
            <a:ext cx="15504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compositional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184618" y="37153"/>
            <a:ext cx="13708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constructive </a:t>
            </a:r>
            <a:endParaRPr lang="en-US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9041" y="1189415"/>
            <a:ext cx="670261" cy="8138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7830" y="1393396"/>
            <a:ext cx="563118" cy="6504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4799" y="1156180"/>
            <a:ext cx="607850" cy="9016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6214" y="2478345"/>
            <a:ext cx="755963" cy="7668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7698" y="3276209"/>
            <a:ext cx="670618" cy="81693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4773" y="4758879"/>
            <a:ext cx="755963" cy="76686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53885" y="3210955"/>
            <a:ext cx="719390" cy="82912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9654" y="2660447"/>
            <a:ext cx="755970" cy="112176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031" y="2580528"/>
            <a:ext cx="723961" cy="145036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56" y="2599988"/>
            <a:ext cx="809537" cy="142961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76" y="2549895"/>
            <a:ext cx="832029" cy="1480994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566" y="1292771"/>
            <a:ext cx="1505314" cy="85598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750" y="4525638"/>
            <a:ext cx="953879" cy="124702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804" y="2470909"/>
            <a:ext cx="907453" cy="157576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988" y="1089726"/>
            <a:ext cx="926272" cy="946408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830988" y="2768026"/>
            <a:ext cx="926672" cy="944962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366" y="2521686"/>
            <a:ext cx="912616" cy="62662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47" y="4810365"/>
            <a:ext cx="912616" cy="62662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114579" y="2298515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Russian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centric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churches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59889" y="579536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Caucasian pyramidal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roofing</a:t>
            </a:r>
            <a:endParaRPr lang="ja-JP" altLang="ja-JP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48492" y="4232610"/>
            <a:ext cx="2967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Russian longitudinal churches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436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48" y="3418838"/>
            <a:ext cx="4872446" cy="32482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49" y="118290"/>
            <a:ext cx="4872445" cy="32482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05" y="118290"/>
            <a:ext cx="4267683" cy="66010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6754" y="391886"/>
            <a:ext cx="1819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Georgian</a:t>
            </a:r>
          </a:p>
          <a:p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Darbaza dwelling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423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8968" y="545432"/>
            <a:ext cx="11486148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07705" y="224589"/>
            <a:ext cx="64169" cy="628850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657347" y="192505"/>
            <a:ext cx="64169" cy="616016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042737" y="224589"/>
            <a:ext cx="45719" cy="612808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68968" y="2342147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68968" y="4154905"/>
            <a:ext cx="11486148" cy="320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68968" y="5983708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1855116" y="192505"/>
            <a:ext cx="0" cy="61601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3348" y="131545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3348" y="2951748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7307" y="489284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39398" y="37153"/>
            <a:ext cx="15504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compositional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184618" y="37153"/>
            <a:ext cx="13708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constructive </a:t>
            </a:r>
            <a:endParaRPr lang="en-US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679" y="4476335"/>
            <a:ext cx="626796" cy="90258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8433" y="4832237"/>
            <a:ext cx="580998" cy="8621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78" y="1259266"/>
            <a:ext cx="1623238" cy="8247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17" y="2455613"/>
            <a:ext cx="2107715" cy="163753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1011259"/>
            <a:ext cx="1004126" cy="9364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60" y="4410814"/>
            <a:ext cx="1158480" cy="14830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711" y="1076740"/>
            <a:ext cx="1011579" cy="7977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523660" y="583970"/>
            <a:ext cx="5000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Romanian churches with raised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longitudinal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roofing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05578" y="2387870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Carpathian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churches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rafter roofs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665241" y="4261406"/>
            <a:ext cx="4993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ea typeface="游明朝" panose="02020400000000000000" pitchFamily="18" charset="-128"/>
              </a:rPr>
              <a:t>Romanian sacral pavilions </a:t>
            </a:r>
            <a:r>
              <a:rPr lang="en-US" altLang="ja-JP" dirty="0" smtClean="0">
                <a:latin typeface="Times New Roman" panose="02020603050405020304" pitchFamily="18" charset="0"/>
                <a:ea typeface="游明朝" panose="02020400000000000000" pitchFamily="18" charset="-128"/>
              </a:rPr>
              <a:t>with </a:t>
            </a:r>
            <a:r>
              <a:rPr lang="en-US" altLang="ja-JP" dirty="0">
                <a:latin typeface="Times New Roman" panose="02020603050405020304" pitchFamily="18" charset="0"/>
                <a:ea typeface="游明朝" panose="02020400000000000000" pitchFamily="18" charset="-128"/>
              </a:rPr>
              <a:t>pyramidal roofing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8706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22466" y="1385970"/>
            <a:ext cx="6395575" cy="42428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14843" y="1385970"/>
            <a:ext cx="6395575" cy="42428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503" y="548640"/>
            <a:ext cx="151195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Romanian</a:t>
            </a:r>
          </a:p>
          <a:p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ooden sacral</a:t>
            </a:r>
          </a:p>
          <a:p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avilions</a:t>
            </a:r>
          </a:p>
          <a:p>
            <a:endParaRPr lang="en-GB" altLang="ja-JP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Poienile </a:t>
            </a:r>
            <a:r>
              <a:rPr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Izei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Village,</a:t>
            </a:r>
          </a:p>
          <a:p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Maramuses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124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8968" y="545432"/>
            <a:ext cx="11486148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07705" y="224589"/>
            <a:ext cx="45719" cy="431532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657347" y="192505"/>
            <a:ext cx="45719" cy="434741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042737" y="224589"/>
            <a:ext cx="45719" cy="431532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68968" y="2342147"/>
            <a:ext cx="114861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68968" y="4154905"/>
            <a:ext cx="11486148" cy="320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1855116" y="192505"/>
            <a:ext cx="0" cy="434741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13348" y="131545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3348" y="2951748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kumimoji="1" lang="ja-JP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39398" y="37153"/>
            <a:ext cx="155042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compositional </a:t>
            </a:r>
            <a:endParaRPr lang="en-GB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184618" y="37153"/>
            <a:ext cx="13708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constructive </a:t>
            </a:r>
            <a:endParaRPr lang="en-US" altLang="ja-JP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800"/>
              </a:lnSpc>
            </a:pP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analogies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789" y="759165"/>
            <a:ext cx="1058659" cy="14268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4"/>
          <a:stretch/>
        </p:blipFill>
        <p:spPr>
          <a:xfrm>
            <a:off x="4055589" y="2377227"/>
            <a:ext cx="1710714" cy="17252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9853" y="661735"/>
            <a:ext cx="2627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tave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churches of 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Norway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0842" y="2381337"/>
            <a:ext cx="3334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dirty="0"/>
              <a:t>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uttress-pier</a:t>
            </a:r>
            <a:r>
              <a:rPr lang="en-US" altLang="ja-JP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churches of Finland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941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39" y="496389"/>
            <a:ext cx="3587931" cy="5381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223" y="427904"/>
            <a:ext cx="3678324" cy="551886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099" y="496389"/>
            <a:ext cx="3633427" cy="54515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29012" y="58572"/>
            <a:ext cx="5849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Wooden stave churches of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Urnes</a:t>
            </a:r>
            <a:r>
              <a:rPr lang="en-GB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Borgund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kumimoji="1"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Norway 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170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77" y="1534565"/>
            <a:ext cx="6406788" cy="47979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48" y="3388314"/>
            <a:ext cx="4416335" cy="29442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5" r="30059"/>
          <a:stretch/>
        </p:blipFill>
        <p:spPr>
          <a:xfrm>
            <a:off x="8769342" y="253069"/>
            <a:ext cx="3318155" cy="27966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41417" y="451005"/>
            <a:ext cx="6956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Wooden buttress-pier churches of 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Finland and </a:t>
            </a:r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probably prototype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548" y="6332537"/>
            <a:ext cx="1511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ja-JP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Muhos</a:t>
            </a:r>
            <a:r>
              <a:rPr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church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303" y="6358663"/>
            <a:ext cx="2709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boat store place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69287" y="2906609"/>
            <a:ext cx="23182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GB" altLang="ja-JP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Buttress-pier construction</a:t>
            </a:r>
            <a:endParaRPr kumimoji="1" lang="ja-JP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621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268</Words>
  <Application>Microsoft Office PowerPoint</Application>
  <PresentationFormat>Широкоэкранный</PresentationFormat>
  <Paragraphs>76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Times New Roman</vt:lpstr>
      <vt:lpstr>游ゴシック</vt:lpstr>
      <vt:lpstr>游ゴシック Light</vt:lpstr>
      <vt:lpstr>游明朝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Ksenia</cp:lastModifiedBy>
  <cp:revision>35</cp:revision>
  <dcterms:created xsi:type="dcterms:W3CDTF">2021-03-06T17:05:34Z</dcterms:created>
  <dcterms:modified xsi:type="dcterms:W3CDTF">2021-11-15T18:32:51Z</dcterms:modified>
</cp:coreProperties>
</file>